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70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42379-CD49-479E-B526-EA45760277B1}" type="doc">
      <dgm:prSet loTypeId="urn:microsoft.com/office/officeart/2005/8/layout/vList5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73ACF63B-1248-4179-B18C-1CDBC20CB293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Improved teamwork and decision-making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AEE5B2-3EB6-4D6E-A1DA-5CFF24A8FB38}" type="parTrans" cxnId="{D62C42FF-2DA6-4C16-94C4-365116A904B8}">
      <dgm:prSet/>
      <dgm:spPr/>
      <dgm:t>
        <a:bodyPr/>
        <a:lstStyle/>
        <a:p>
          <a:endParaRPr lang="en-US"/>
        </a:p>
      </dgm:t>
    </dgm:pt>
    <dgm:pt modelId="{935F874E-BE53-4268-B27E-A7EE3CCF8B3E}" type="sibTrans" cxnId="{D62C42FF-2DA6-4C16-94C4-365116A904B8}">
      <dgm:prSet/>
      <dgm:spPr/>
      <dgm:t>
        <a:bodyPr/>
        <a:lstStyle/>
        <a:p>
          <a:endParaRPr lang="en-US"/>
        </a:p>
      </dgm:t>
    </dgm:pt>
    <dgm:pt modelId="{3A242E66-03CB-4978-8F8C-EFABE9A52203}">
      <dgm:prSet custT="1"/>
      <dgm:spPr/>
      <dgm:t>
        <a:bodyPr/>
        <a:lstStyle/>
        <a:p>
          <a:pPr rtl="0"/>
          <a:r>
            <a:rPr lang="en-US" sz="23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Applied marketing concepts: survey, SWOT, 4Ps</a:t>
          </a:r>
          <a:endParaRPr lang="en-US" sz="2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7AF194-41BA-4602-A353-4CE30E63E96F}" type="parTrans" cxnId="{4531FEA9-81AD-463A-943A-42F6440502A6}">
      <dgm:prSet/>
      <dgm:spPr/>
      <dgm:t>
        <a:bodyPr/>
        <a:lstStyle/>
        <a:p>
          <a:endParaRPr lang="en-US"/>
        </a:p>
      </dgm:t>
    </dgm:pt>
    <dgm:pt modelId="{FAABDD59-D4FC-41BF-962A-C2278CB07656}" type="sibTrans" cxnId="{4531FEA9-81AD-463A-943A-42F6440502A6}">
      <dgm:prSet/>
      <dgm:spPr/>
      <dgm:t>
        <a:bodyPr/>
        <a:lstStyle/>
        <a:p>
          <a:endParaRPr lang="en-US"/>
        </a:p>
      </dgm:t>
    </dgm:pt>
    <dgm:pt modelId="{451E3520-8F45-4515-89E6-244AF108E6F5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Gained hands-on entrepreneurial experience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EF4C18-201E-4D74-9A06-AE8F3C341EAB}" type="parTrans" cxnId="{A908DC80-6A91-48E8-9AC9-AC3B8592382B}">
      <dgm:prSet/>
      <dgm:spPr/>
      <dgm:t>
        <a:bodyPr/>
        <a:lstStyle/>
        <a:p>
          <a:endParaRPr lang="en-US"/>
        </a:p>
      </dgm:t>
    </dgm:pt>
    <dgm:pt modelId="{882E191B-5A32-4A3F-B611-98CA7735F842}" type="sibTrans" cxnId="{A908DC80-6A91-48E8-9AC9-AC3B8592382B}">
      <dgm:prSet/>
      <dgm:spPr/>
      <dgm:t>
        <a:bodyPr/>
        <a:lstStyle/>
        <a:p>
          <a:endParaRPr lang="en-US"/>
        </a:p>
      </dgm:t>
    </dgm:pt>
    <dgm:pt modelId="{8D64886B-6510-45BB-9926-E47348CCB154}">
      <dgm:prSet custT="1"/>
      <dgm:spPr/>
      <dgm:t>
        <a:bodyPr/>
        <a:lstStyle/>
        <a:p>
          <a:pPr rtl="0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Contributed to charity through bazaar profits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D1CC55-37E2-4E6D-B912-C1BEB9D83078}" type="parTrans" cxnId="{DA7A68F3-8920-4E00-AA2E-8C5367DAF2A8}">
      <dgm:prSet/>
      <dgm:spPr/>
      <dgm:t>
        <a:bodyPr/>
        <a:lstStyle/>
        <a:p>
          <a:endParaRPr lang="en-US"/>
        </a:p>
      </dgm:t>
    </dgm:pt>
    <dgm:pt modelId="{5F58E65F-7E3A-4074-A3DB-40D446CD4199}" type="sibTrans" cxnId="{DA7A68F3-8920-4E00-AA2E-8C5367DAF2A8}">
      <dgm:prSet/>
      <dgm:spPr/>
      <dgm:t>
        <a:bodyPr/>
        <a:lstStyle/>
        <a:p>
          <a:endParaRPr lang="en-US"/>
        </a:p>
      </dgm:t>
    </dgm:pt>
    <dgm:pt modelId="{C76B1546-EB07-4627-BE0F-A174411C188C}" type="pres">
      <dgm:prSet presAssocID="{46842379-CD49-479E-B526-EA45760277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ABE20D-6FC2-4BF0-A3C8-394ADABB6C15}" type="pres">
      <dgm:prSet presAssocID="{73ACF63B-1248-4179-B18C-1CDBC20CB293}" presName="linNode" presStyleCnt="0"/>
      <dgm:spPr/>
    </dgm:pt>
    <dgm:pt modelId="{A106F5E8-37FE-4776-984F-03B40AD60D31}" type="pres">
      <dgm:prSet presAssocID="{73ACF63B-1248-4179-B18C-1CDBC20CB293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7D3C9-D2BD-4724-BB7E-53C6A39A14E8}" type="pres">
      <dgm:prSet presAssocID="{935F874E-BE53-4268-B27E-A7EE3CCF8B3E}" presName="sp" presStyleCnt="0"/>
      <dgm:spPr/>
    </dgm:pt>
    <dgm:pt modelId="{0806535E-7B5B-477E-82D9-EA5387D63BE1}" type="pres">
      <dgm:prSet presAssocID="{3A242E66-03CB-4978-8F8C-EFABE9A52203}" presName="linNode" presStyleCnt="0"/>
      <dgm:spPr/>
    </dgm:pt>
    <dgm:pt modelId="{BDFFB88D-3E40-439B-B117-07B0184824F9}" type="pres">
      <dgm:prSet presAssocID="{3A242E66-03CB-4978-8F8C-EFABE9A5220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DAD28-02B8-4769-87E3-0EEED615B6D4}" type="pres">
      <dgm:prSet presAssocID="{FAABDD59-D4FC-41BF-962A-C2278CB07656}" presName="sp" presStyleCnt="0"/>
      <dgm:spPr/>
    </dgm:pt>
    <dgm:pt modelId="{7C57FA5A-7EC3-4340-A383-2DF074751A63}" type="pres">
      <dgm:prSet presAssocID="{451E3520-8F45-4515-89E6-244AF108E6F5}" presName="linNode" presStyleCnt="0"/>
      <dgm:spPr/>
    </dgm:pt>
    <dgm:pt modelId="{6D5EE9BE-41C2-4641-B1A5-FDAC17F59BD7}" type="pres">
      <dgm:prSet presAssocID="{451E3520-8F45-4515-89E6-244AF108E6F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77444-8FC8-4746-AEC7-ED59E99E0C7F}" type="pres">
      <dgm:prSet presAssocID="{882E191B-5A32-4A3F-B611-98CA7735F842}" presName="sp" presStyleCnt="0"/>
      <dgm:spPr/>
    </dgm:pt>
    <dgm:pt modelId="{3DB1312E-0353-4FFE-8E21-A7C4FD9B6F53}" type="pres">
      <dgm:prSet presAssocID="{8D64886B-6510-45BB-9926-E47348CCB154}" presName="linNode" presStyleCnt="0"/>
      <dgm:spPr/>
    </dgm:pt>
    <dgm:pt modelId="{ADFA8998-03D3-4928-8507-DC59AA7670F5}" type="pres">
      <dgm:prSet presAssocID="{8D64886B-6510-45BB-9926-E47348CCB15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2A8486-FB28-4528-A13F-A4DAE3179ADA}" type="presOf" srcId="{8D64886B-6510-45BB-9926-E47348CCB154}" destId="{ADFA8998-03D3-4928-8507-DC59AA7670F5}" srcOrd="0" destOrd="0" presId="urn:microsoft.com/office/officeart/2005/8/layout/vList5"/>
    <dgm:cxn modelId="{A908DC80-6A91-48E8-9AC9-AC3B8592382B}" srcId="{46842379-CD49-479E-B526-EA45760277B1}" destId="{451E3520-8F45-4515-89E6-244AF108E6F5}" srcOrd="2" destOrd="0" parTransId="{28EF4C18-201E-4D74-9A06-AE8F3C341EAB}" sibTransId="{882E191B-5A32-4A3F-B611-98CA7735F842}"/>
    <dgm:cxn modelId="{F0544282-1BAA-47D1-9A32-F7C089F4707C}" type="presOf" srcId="{3A242E66-03CB-4978-8F8C-EFABE9A52203}" destId="{BDFFB88D-3E40-439B-B117-07B0184824F9}" srcOrd="0" destOrd="0" presId="urn:microsoft.com/office/officeart/2005/8/layout/vList5"/>
    <dgm:cxn modelId="{D2824C9D-0572-4E26-AE59-23B3821E69D7}" type="presOf" srcId="{73ACF63B-1248-4179-B18C-1CDBC20CB293}" destId="{A106F5E8-37FE-4776-984F-03B40AD60D31}" srcOrd="0" destOrd="0" presId="urn:microsoft.com/office/officeart/2005/8/layout/vList5"/>
    <dgm:cxn modelId="{D62C42FF-2DA6-4C16-94C4-365116A904B8}" srcId="{46842379-CD49-479E-B526-EA45760277B1}" destId="{73ACF63B-1248-4179-B18C-1CDBC20CB293}" srcOrd="0" destOrd="0" parTransId="{FEAEE5B2-3EB6-4D6E-A1DA-5CFF24A8FB38}" sibTransId="{935F874E-BE53-4268-B27E-A7EE3CCF8B3E}"/>
    <dgm:cxn modelId="{DB9BA12B-9BD3-4CE3-86E9-AFB939F34726}" type="presOf" srcId="{46842379-CD49-479E-B526-EA45760277B1}" destId="{C76B1546-EB07-4627-BE0F-A174411C188C}" srcOrd="0" destOrd="0" presId="urn:microsoft.com/office/officeart/2005/8/layout/vList5"/>
    <dgm:cxn modelId="{DA7A68F3-8920-4E00-AA2E-8C5367DAF2A8}" srcId="{46842379-CD49-479E-B526-EA45760277B1}" destId="{8D64886B-6510-45BB-9926-E47348CCB154}" srcOrd="3" destOrd="0" parTransId="{F5D1CC55-37E2-4E6D-B912-C1BEB9D83078}" sibTransId="{5F58E65F-7E3A-4074-A3DB-40D446CD4199}"/>
    <dgm:cxn modelId="{CCE639D5-EFC2-4F60-88B3-F35FCAFB9999}" type="presOf" srcId="{451E3520-8F45-4515-89E6-244AF108E6F5}" destId="{6D5EE9BE-41C2-4641-B1A5-FDAC17F59BD7}" srcOrd="0" destOrd="0" presId="urn:microsoft.com/office/officeart/2005/8/layout/vList5"/>
    <dgm:cxn modelId="{4531FEA9-81AD-463A-943A-42F6440502A6}" srcId="{46842379-CD49-479E-B526-EA45760277B1}" destId="{3A242E66-03CB-4978-8F8C-EFABE9A52203}" srcOrd="1" destOrd="0" parTransId="{C17AF194-41BA-4602-A353-4CE30E63E96F}" sibTransId="{FAABDD59-D4FC-41BF-962A-C2278CB07656}"/>
    <dgm:cxn modelId="{95EE91BF-2D44-4CC6-B57A-417EE2771549}" type="presParOf" srcId="{C76B1546-EB07-4627-BE0F-A174411C188C}" destId="{EFABE20D-6FC2-4BF0-A3C8-394ADABB6C15}" srcOrd="0" destOrd="0" presId="urn:microsoft.com/office/officeart/2005/8/layout/vList5"/>
    <dgm:cxn modelId="{BDB10B1D-5DB9-4089-A7BF-3CBC8ACFA449}" type="presParOf" srcId="{EFABE20D-6FC2-4BF0-A3C8-394ADABB6C15}" destId="{A106F5E8-37FE-4776-984F-03B40AD60D31}" srcOrd="0" destOrd="0" presId="urn:microsoft.com/office/officeart/2005/8/layout/vList5"/>
    <dgm:cxn modelId="{0EEC6020-A0F9-448C-92CD-0B71077AFD93}" type="presParOf" srcId="{C76B1546-EB07-4627-BE0F-A174411C188C}" destId="{3417D3C9-D2BD-4724-BB7E-53C6A39A14E8}" srcOrd="1" destOrd="0" presId="urn:microsoft.com/office/officeart/2005/8/layout/vList5"/>
    <dgm:cxn modelId="{41E3174D-247D-4B69-BDFB-30FD01C3D6BD}" type="presParOf" srcId="{C76B1546-EB07-4627-BE0F-A174411C188C}" destId="{0806535E-7B5B-477E-82D9-EA5387D63BE1}" srcOrd="2" destOrd="0" presId="urn:microsoft.com/office/officeart/2005/8/layout/vList5"/>
    <dgm:cxn modelId="{3C1DA683-1988-492D-A196-8F34B370D747}" type="presParOf" srcId="{0806535E-7B5B-477E-82D9-EA5387D63BE1}" destId="{BDFFB88D-3E40-439B-B117-07B0184824F9}" srcOrd="0" destOrd="0" presId="urn:microsoft.com/office/officeart/2005/8/layout/vList5"/>
    <dgm:cxn modelId="{32CB5DDC-8600-4068-A7A8-634E7CB85547}" type="presParOf" srcId="{C76B1546-EB07-4627-BE0F-A174411C188C}" destId="{214DAD28-02B8-4769-87E3-0EEED615B6D4}" srcOrd="3" destOrd="0" presId="urn:microsoft.com/office/officeart/2005/8/layout/vList5"/>
    <dgm:cxn modelId="{7A273454-D95B-4E89-BD69-378D6E6205CB}" type="presParOf" srcId="{C76B1546-EB07-4627-BE0F-A174411C188C}" destId="{7C57FA5A-7EC3-4340-A383-2DF074751A63}" srcOrd="4" destOrd="0" presId="urn:microsoft.com/office/officeart/2005/8/layout/vList5"/>
    <dgm:cxn modelId="{57EC7153-A15A-4D0C-8721-40E4F2EBE0BD}" type="presParOf" srcId="{7C57FA5A-7EC3-4340-A383-2DF074751A63}" destId="{6D5EE9BE-41C2-4641-B1A5-FDAC17F59BD7}" srcOrd="0" destOrd="0" presId="urn:microsoft.com/office/officeart/2005/8/layout/vList5"/>
    <dgm:cxn modelId="{55C99C6A-CC83-46E5-A6B5-565AA9AFD899}" type="presParOf" srcId="{C76B1546-EB07-4627-BE0F-A174411C188C}" destId="{F6D77444-8FC8-4746-AEC7-ED59E99E0C7F}" srcOrd="5" destOrd="0" presId="urn:microsoft.com/office/officeart/2005/8/layout/vList5"/>
    <dgm:cxn modelId="{B9AF7380-55C4-43B5-9AB4-27FA3EDEB8F9}" type="presParOf" srcId="{C76B1546-EB07-4627-BE0F-A174411C188C}" destId="{3DB1312E-0353-4FFE-8E21-A7C4FD9B6F53}" srcOrd="6" destOrd="0" presId="urn:microsoft.com/office/officeart/2005/8/layout/vList5"/>
    <dgm:cxn modelId="{01887FB8-1EA3-47B3-9A4A-DB8CB25FA20E}" type="presParOf" srcId="{3DB1312E-0353-4FFE-8E21-A7C4FD9B6F53}" destId="{ADFA8998-03D3-4928-8507-DC59AA7670F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8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099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6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1739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08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5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4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8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1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55D11-040D-4810-ABBF-71F20920296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8DDF12-7464-4D78-935D-29A099F6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8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4697854_Developing_New_Products_On_Time_In_Time" TargetMode="External"/><Relationship Id="rId2" Type="http://schemas.openxmlformats.org/officeDocument/2006/relationships/hyperlink" Target="https://personal.utdallas.edu/~nkumar/CHPT1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gyankosh.ac.in/bitstream/123456789/14836/1/Unit-6.pdf" TargetMode="External"/><Relationship Id="rId5" Type="http://schemas.openxmlformats.org/officeDocument/2006/relationships/hyperlink" Target="https://www.redalyc.org/journal/3032/303258327046/303258327046.pdf" TargetMode="External"/><Relationship Id="rId4" Type="http://schemas.openxmlformats.org/officeDocument/2006/relationships/hyperlink" Target="https://courseware.cutm.ac.in/wp-content/uploads/2020/06/New-Product-Development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234" y="1364566"/>
            <a:ext cx="4348765" cy="549343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464" y="478301"/>
            <a:ext cx="9144000" cy="260252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 Bazaar </a:t>
            </a:r>
            <a:r>
              <a:rPr 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6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pl-PL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Choco Bliss Mini Brownie Cups</a:t>
            </a:r>
            <a:endParaRPr 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80" y="5373858"/>
            <a:ext cx="6987645" cy="1139483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si-LK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i-LK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R.H.M.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Janith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Heshan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Sampath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si-LK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si-LK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i-LK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20258122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2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17" y="0"/>
            <a:ext cx="4520683" cy="520306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276" y="648238"/>
            <a:ext cx="8596668" cy="819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</a:t>
            </a:r>
            <a:r>
              <a:rPr 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039249"/>
              </p:ext>
            </p:extLst>
          </p:nvPr>
        </p:nvGraphicFramePr>
        <p:xfrm>
          <a:off x="497029" y="1709829"/>
          <a:ext cx="10115161" cy="323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72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27" y="248992"/>
            <a:ext cx="8596668" cy="6138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1001492"/>
            <a:ext cx="9934857" cy="523188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Companies, T. M.-H., 2025. </a:t>
            </a:r>
            <a:r>
              <a:rPr lang="en-US" sz="7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NEW PRODUCTS AND SERVICES. 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[Online] </a:t>
            </a:r>
            <a:b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</a:t>
            </a:r>
            <a:r>
              <a:rPr lang="en-US" sz="7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https://personal.utdallas.edu/~</a:t>
            </a:r>
            <a:r>
              <a:rPr lang="en-US" sz="7200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nkumar/CHPT11.PDF</a:t>
            </a:r>
            <a:endParaRPr lang="en-US" sz="7200" u="sng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72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Cooper, R., 2025. Developing New Products On Time, In Time. [Online]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https://www.researchgate.net/publication/284697854_Developing_New_Products_On_Time_In_Time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Courseware, 2025. DEVELOPING NEW PRODUCT. [Online]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courseware.cutm.ac.in/wp-content/uploads/2020/06/New-Product-Development.pdf</a:t>
            </a:r>
            <a:endParaRPr lang="en-US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Pereira, C. H., 2018. New product development in small and medium-sized technology based companies: a multiple case study. [Online]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www.redalyc.org/journal/3032/303258327046/303258327046.pdf</a:t>
            </a:r>
            <a:endParaRPr lang="en-US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Yankosh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2025. EW PRODUCT DEVELOPMENT AND PRODUCT LIFE CYCLE. [Online]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</a:t>
            </a: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https://egyankosh.ac.in/bitstream/123456789/14836/1/Unit-6.pdf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 2"/>
          <p:cNvSpPr/>
          <p:nvPr/>
        </p:nvSpPr>
        <p:spPr>
          <a:xfrm rot="19954720">
            <a:off x="2698276" y="2105564"/>
            <a:ext cx="67954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nstler Script" panose="030304020206070D0D06" pitchFamily="66" charset="0"/>
              </a:rPr>
              <a:t>Thank you</a:t>
            </a:r>
            <a:endParaRPr lang="en-US" sz="5400" b="1" cap="none" spc="0" dirty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67" y="1257241"/>
            <a:ext cx="7478333" cy="560075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80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list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1039"/>
            <a:ext cx="9522734" cy="3880773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4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80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1039"/>
            <a:ext cx="9522734" cy="388077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Product: Mini chocolate brownie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cups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affordability and high student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appeal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prepare in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Toppings to your liking: caramel, sprinkles, nuts, chocolate chips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902" y="3633006"/>
            <a:ext cx="3948332" cy="3657611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72776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63" y="0"/>
            <a:ext cx="4032738" cy="419217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496" y="511126"/>
            <a:ext cx="8596668" cy="7690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6356"/>
            <a:ext cx="10196992" cy="362123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students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surveyed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85% prefer chocolate-based snacks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price range: $1.50–$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2.00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60% of consumers prefer snacks for which toppings can be selected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prefer grab-and-go treats</a:t>
            </a:r>
          </a:p>
        </p:txBody>
      </p:sp>
    </p:spTree>
    <p:extLst>
      <p:ext uri="{BB962C8B-B14F-4D97-AF65-F5344CB8AC3E}">
        <p14:creationId xmlns:p14="http://schemas.microsoft.com/office/powerpoint/2010/main" val="3074501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3104014"/>
            <a:ext cx="3779519" cy="375398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342" y="581464"/>
            <a:ext cx="8596668" cy="78310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4830"/>
            <a:ext cx="10548684" cy="2636494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Competitors: Vending machines, cafés, other student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Gaps: Fresh, personalized desserts at very affordable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advantage: Fresh brownies, attractive presentation, affordable pricing</a:t>
            </a:r>
          </a:p>
        </p:txBody>
      </p:sp>
    </p:spTree>
    <p:extLst>
      <p:ext uri="{BB962C8B-B14F-4D97-AF65-F5344CB8AC3E}">
        <p14:creationId xmlns:p14="http://schemas.microsoft.com/office/powerpoint/2010/main" val="2663505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885"/>
            <a:ext cx="4417454" cy="370911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65" y="454855"/>
            <a:ext cx="8596668" cy="7549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3475"/>
            <a:ext cx="10267331" cy="333987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Strengths: Fresh, customizable, affordable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Short storage life, preparation needed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Opportunities: high demand among students, social media promotion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Threats: Competing dessert booths, low student spending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7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11" y="2965365"/>
            <a:ext cx="5486400" cy="41148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327" y="525194"/>
            <a:ext cx="8596668" cy="7971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4152"/>
            <a:ext cx="10126654" cy="2622427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Political: Campus allowed safe food sales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Economic: students prefer inexpensive snacks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Social: Chocolate enjoys widespread popularity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Easy social media promotions via posters and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429" y="539262"/>
            <a:ext cx="8596668" cy="78889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93" y="1541610"/>
            <a:ext cx="10393940" cy="449858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Product: Mini brownie cups, topped with your choice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$2 per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cup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bundle deal: 3 cups for $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Place: AGI Bazaar booth with decorated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 and WhatsApp sharing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 &amp; topping display at booth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74" y="0"/>
            <a:ext cx="5044225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49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025" y="0"/>
            <a:ext cx="3794976" cy="45333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28" y="506569"/>
            <a:ext cx="8596668" cy="6138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1193"/>
            <a:ext cx="9934857" cy="30167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 purchase &amp; recipe testing – Week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&amp; analysis – Week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 design &amp; promotion – Week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Brownie production – Event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 setup &amp; sales tracking – Event day Budget: $80 total</a:t>
            </a:r>
          </a:p>
        </p:txBody>
      </p:sp>
    </p:spTree>
    <p:extLst>
      <p:ext uri="{BB962C8B-B14F-4D97-AF65-F5344CB8AC3E}">
        <p14:creationId xmlns:p14="http://schemas.microsoft.com/office/powerpoint/2010/main" val="35219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375</TotalTime>
  <Words>330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Kunstler Script</vt:lpstr>
      <vt:lpstr>Times New Roman</vt:lpstr>
      <vt:lpstr>Trebuchet MS</vt:lpstr>
      <vt:lpstr>Wingdings</vt:lpstr>
      <vt:lpstr>Wingdings 3</vt:lpstr>
      <vt:lpstr>Facet</vt:lpstr>
      <vt:lpstr>AGI Bazaar project product: Choco Bliss Mini Brownie Cups</vt:lpstr>
      <vt:lpstr>Content list</vt:lpstr>
      <vt:lpstr>Idea generation</vt:lpstr>
      <vt:lpstr>Survey summary</vt:lpstr>
      <vt:lpstr>Market analysis</vt:lpstr>
      <vt:lpstr>SWOT analysis</vt:lpstr>
      <vt:lpstr>PEST analysis</vt:lpstr>
      <vt:lpstr>Marketing mix</vt:lpstr>
      <vt:lpstr>Action plan</vt:lpstr>
      <vt:lpstr>Reflection summary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-1 Title: Adoption of Accounting Information System (AIS) among SMEs in Sri Lanka Challenges and Opportunities.</dc:title>
  <dc:creator>Microsoft account</dc:creator>
  <cp:lastModifiedBy>Microsoft account</cp:lastModifiedBy>
  <cp:revision>37</cp:revision>
  <dcterms:created xsi:type="dcterms:W3CDTF">2025-11-15T08:58:46Z</dcterms:created>
  <dcterms:modified xsi:type="dcterms:W3CDTF">2025-11-20T11:52:30Z</dcterms:modified>
</cp:coreProperties>
</file>